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8" r:id="rId3"/>
    <p:sldId id="283" r:id="rId4"/>
    <p:sldId id="263" r:id="rId5"/>
    <p:sldId id="284" r:id="rId6"/>
    <p:sldId id="264" r:id="rId7"/>
    <p:sldId id="266" r:id="rId8"/>
    <p:sldId id="257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5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8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>
      <p:cViewPr varScale="1">
        <p:scale>
          <a:sx n="96" d="100"/>
          <a:sy n="96" d="100"/>
        </p:scale>
        <p:origin x="9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74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550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546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69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2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1185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1370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94860" y="1713655"/>
            <a:ext cx="336042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62218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987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637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7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4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B2FE52D9-2AF3-4D4C-9E0D-DB3BC2B0858C}" type="datetimeFigureOut">
              <a:rPr lang="en-US" smtClean="0"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13405D46-154A-434A-B7F9-B58E989994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2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7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Century Schoolbook" panose="02040604050505020304" pitchFamily="18" charset="0"/>
              </a:rPr>
              <a:t>Unique Applicability Case Studies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latin typeface="Century Schoolbook" panose="02040604050505020304" pitchFamily="18" charset="0"/>
            </a:endParaRP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Century Schoolbook" panose="02040604050505020304" pitchFamily="18" charset="0"/>
              </a:rPr>
              <a:t>FTA NATIONAL CONFERENCE</a:t>
            </a:r>
          </a:p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Century Schoolbook" panose="02040604050505020304" pitchFamily="18" charset="0"/>
              </a:rPr>
              <a:t>Milwaukee – April 2019</a:t>
            </a:r>
          </a:p>
        </p:txBody>
      </p:sp>
    </p:spTree>
    <p:extLst>
      <p:ext uri="{BB962C8B-B14F-4D97-AF65-F5344CB8AC3E}">
        <p14:creationId xmlns:p14="http://schemas.microsoft.com/office/powerpoint/2010/main" val="254832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Average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Grantee’s SS employees are covered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Bus operators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Dispatchers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Supervisors (when performing covered functions)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Some or all of contractors’ employees covered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Operators who provide service for grantee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Maintenance staff who work on transit vehicles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Supervisors (when performing covered functions)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Employees who never provide services to grantee excluded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4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Taxi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DR Broker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Five taxi contracts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~2000 independent contractors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Patrons use vouchers to choose among the 5 at will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Taxi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Two-part Test: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Voucher system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Patron choice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If test passed: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Taxi companies and all operators are exempt from Part 655 requirements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Considerations: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Contractual obligations may not limit patron choice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If only one taxi company, then rule applies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brightnessContrast bright="-1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We Bought a Boat!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Bus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DR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Shiny New Ferryboat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We Bought a Boat!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Employees of traditional services subject per usual: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Drugs under Part 655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Alcohol under Part 655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All testing reported to FTA via MIS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Employees of ferryboat service: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SS designation set by USCG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Employees tested for drugs as required by USCG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Employees tested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randomly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for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alcohol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as required by FTA (655)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Count of employees (average count per random selection period) reported to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both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 FTA and USCG MIS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All random alcohol tests reported to FTA MIS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All other tests reported to USCG MIS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Inclined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Bus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Light Rail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Inclined Plane (Funicular)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on-board operator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Single attendant at station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26" name="Picture 2" descr="Image of an inclined plane railway. @wikimedia commons">
            <a:extLst>
              <a:ext uri="{FF2B5EF4-FFF2-40B4-BE49-F238E27FC236}">
                <a16:creationId xmlns:a16="http://schemas.microsoft.com/office/drawing/2014/main" xmlns="" id="{39C12DDF-00B1-4FD4-B660-3415510E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9" y="2055551"/>
            <a:ext cx="2808178" cy="374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6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Inclined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Vehicle/system largely automated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Attendant’s duty to activate emergency brake if necessary (stopping car suddenly) = safety-sensitive employee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Maintenance staff also safety-sensitive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Broker-managed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Bus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Light Rail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Paratransit through broker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Broker has contracts with three providers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Broker: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Manages policy, training, one random pool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Contracts with service agents (Part 40)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Oversees contractor supervisors (PA, RS, etc.)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Removes contractor employee after violation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Broker-managed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Broker acting as TPA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Managing random testing pool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Maintaining testing records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Transmitting drug test results to employer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Broker also acting as employer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Making testing decisions (PA/RS)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Receiving alcohol results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Taking action (removal from duty)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Broker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may not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do both</a:t>
            </a:r>
          </a:p>
          <a:p>
            <a:pPr marL="27432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Dangerous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Large System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Numerous traditional and non-traditional services spread across large city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Dozens (and dozens) of covered job functions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Includes as safety-sensitive, job duties requiring: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Work high above ground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Work with electrified third-rail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Work with hazardous chemicals 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1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Presenter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Joe Lofgren, Cahill Swift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Senior FTA Auditor and Team Leader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FTA One-Day Seminar Speaker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Other/Past Conference Presentations: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Beginner DAPM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Advanced DAPM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Q&amp;A with the Experts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Collection Site Oversight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 Onboarding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Contractor and Employee Coverage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7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Dangerous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These activities may indeed be dangerous to the employee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OTETA enacted to protect traveling public, not individual employees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Must be removed from pool…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…however,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many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of these will already be in other covered categories (e.g., vehicle/equipment maintenance)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marL="27432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0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Publicos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Non-traditional Bus/Van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Numerous permit holders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Fixed route, but…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fixed service interval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Publicos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Subsidized shared taxi service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control over trips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scheduling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Vendor chosen by passenger/randomly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Part 655 does not apply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Aerial Tramway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Bus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Vanpool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Aerial Tramway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operators on individual TR cars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marL="274320" lvl="1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Aerial Tramway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Similar to Inclined Plane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Operators who assist traveling public in boarding/alighting may be covered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Operators who engage/stop cars covered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Maintenance personnel covered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Las Vegas Monorail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Public Transportation System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~5 million trips/year (2017 NTD)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24 directly-operated monorail vehicles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Las Vegas Monorail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Receives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relevant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federal assistance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§ 5307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§ 5309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§ 5311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§ 5339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49 CFR Part 655 does not apply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Some other monorail systems are covered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May have operators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May have dispatch/maintenance staff only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29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Far Far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Bus System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Demand Response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May not have CDLs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 SAP(s)…. anywhere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Far Far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Part 655 still applies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Part 40 still applies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Covered employees who violate Rule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must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complete Subpart O (SAP/RTD) process before returning to duty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May mean multi-hour flight to mainland/other location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Case: State-managed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Similar to Broker-managed Program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State: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Provides policy template to sub-recipients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Provides training resources/direct training (e.g., RS)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Provides decision-making advice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Manages random testing pool (consortium)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Maintains service agent contracts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State does not: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Transmit results to individual sub-recipients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Make testing decisions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Remove employees from duty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6F6CD6-D73D-45F6-A00A-BE5844E5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Unique Applicability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AA1E4A-4A15-4667-9F85-852DBD9C78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modes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designs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Traditional coverage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29E9B1B-7BCC-414E-A73E-EE921B080F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Unique modes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Unique designs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Unique applicability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Applicability: State-managed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Is this a compliant arrangement?</a:t>
            </a:r>
          </a:p>
          <a:p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Yes: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State is acting as TPA, but not employer: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Not intercepting alcohol results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Not making testing decisions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Not removing employees from duty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These are “non-delegable” duties of the actual employer of record (§ 40.355)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anose="02040604050505020304" pitchFamily="18" charset="0"/>
              </a:rPr>
              <a:t>Key Takeaways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Who is providing public transportation services?</a:t>
            </a:r>
          </a:p>
        </p:txBody>
      </p:sp>
    </p:spTree>
    <p:extLst>
      <p:ext uri="{BB962C8B-B14F-4D97-AF65-F5344CB8AC3E}">
        <p14:creationId xmlns:p14="http://schemas.microsoft.com/office/powerpoint/2010/main" val="24733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7033814" cy="435133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U.S. Public Transportation comes in many shapes and sizes!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Don’t assume your emps are/are not covered – review actual facts and circumstances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Employer </a:t>
            </a:r>
            <a:r>
              <a:rPr lang="en-US" sz="22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standing in shoes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 of grantee?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Employee performing functions covered by Part 655?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Numerous FTA </a:t>
            </a: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Drug &amp; Alcohol Updates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newsletters may be reviewed at https</a:t>
            </a:r>
            <a:r>
              <a:rPr 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://www.transit.dot.gov/drug-alcohol-program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anose="02040604050505020304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981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anose="020406040505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657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Coverage 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Part 655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implemented to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“establish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programs… designed to help prevent accidents, injuries, and fatalities resulting from the misuse of alcohol and use of prohibited drugs by employees who perform safety-sensitive functions.”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Contractor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defined as “…a person or organization that provides a safety-sensitive service for a recipient, subrecipient, employer, or operator consistent with a specific understanding or arrangement. The understanding can be a written contract or an informal arrangement that reflects an ongoing relationship between the parties.”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Coverage in General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7033814" cy="435133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Key Considerations: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Employer Applicability: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Public transportation service?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Financial assistance under 49 U.S.C. sections 5307, 5309, or 5311 (or 5339)?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Who provides public transportation services?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Stand in the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shoes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?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SSE Coverage: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Are employees actually performing covered functions?</a:t>
            </a:r>
          </a:p>
          <a:p>
            <a:pPr lvl="2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Any covered employees who don’t actually perform covered functions?</a:t>
            </a:r>
          </a:p>
          <a:p>
            <a:pPr lvl="1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pPr lvl="1"/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Types of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Direct Grantee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State Recipient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Sub-recipient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Pass-through Grantee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Contractor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bright="-11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60" y="2691"/>
            <a:ext cx="7399103" cy="13255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Public Transportation Modes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360" y="1350586"/>
            <a:ext cx="3585251" cy="731520"/>
          </a:xfrm>
        </p:spPr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Traditional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94" y="2079539"/>
            <a:ext cx="3670418" cy="43325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Bus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Heavy Rail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Demand Response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Taxi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Light Rail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Bus Rapid Transit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1849" y="1350586"/>
            <a:ext cx="3591615" cy="731520"/>
          </a:xfrm>
        </p:spPr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Unique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xmlns="" id="{8AEB7DAC-FC94-41E9-9454-63780F0BAA3E}"/>
              </a:ext>
            </a:extLst>
          </p:cNvPr>
          <p:cNvSpPr txBox="1">
            <a:spLocks/>
          </p:cNvSpPr>
          <p:nvPr/>
        </p:nvSpPr>
        <p:spPr>
          <a:xfrm>
            <a:off x="4433047" y="2079539"/>
            <a:ext cx="3670418" cy="4332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Aerial Tramway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Ferryboat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Inclined Plane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Publico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Cable Car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Monorail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858C19-3023-F144-8244-9C80760F467D}"/>
              </a:ext>
            </a:extLst>
          </p:cNvPr>
          <p:cNvSpPr txBox="1"/>
          <p:nvPr/>
        </p:nvSpPr>
        <p:spPr>
          <a:xfrm>
            <a:off x="3661911" y="249578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entury Schoolbook" panose="02040604050505020304" pitchFamily="18" charset="0"/>
              </a:rPr>
              <a:t>Case Studies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Unique Coverage and Modal Scenarios</a:t>
            </a:r>
          </a:p>
        </p:txBody>
      </p:sp>
    </p:spTree>
    <p:extLst>
      <p:ext uri="{BB962C8B-B14F-4D97-AF65-F5344CB8AC3E}">
        <p14:creationId xmlns:p14="http://schemas.microsoft.com/office/powerpoint/2010/main" val="404634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entury Schoolbook" panose="02040604050505020304" pitchFamily="18" charset="0"/>
              </a:rPr>
              <a:t>Prologue: Average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404" y="1828801"/>
            <a:ext cx="6799102" cy="435133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Medium-size US (mainland) statistical area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Direct FTA Grantee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5307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5309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0-2 SS Contractors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Demand Response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Maintenance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Schoolbook" panose="02040604050505020304" pitchFamily="18" charset="0"/>
              </a:rPr>
              <a:t>FR Bus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Custom 9">
      <a:dk1>
        <a:sysClr val="windowText" lastClr="000000"/>
      </a:dk1>
      <a:lt1>
        <a:sysClr val="window" lastClr="FFFFFF"/>
      </a:lt1>
      <a:dk2>
        <a:srgbClr val="0F619D"/>
      </a:dk2>
      <a:lt2>
        <a:srgbClr val="E9E5DC"/>
      </a:lt2>
      <a:accent1>
        <a:srgbClr val="B31D1F"/>
      </a:accent1>
      <a:accent2>
        <a:srgbClr val="0969A5"/>
      </a:accent2>
      <a:accent3>
        <a:srgbClr val="C48511"/>
      </a:accent3>
      <a:accent4>
        <a:srgbClr val="956251"/>
      </a:accent4>
      <a:accent5>
        <a:srgbClr val="0969A5"/>
      </a:accent5>
      <a:accent6>
        <a:srgbClr val="855D5D"/>
      </a:accent6>
      <a:hlink>
        <a:srgbClr val="CC9900"/>
      </a:hlink>
      <a:folHlink>
        <a:srgbClr val="96A9A9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1127</Words>
  <Application>Microsoft Office PowerPoint</Application>
  <PresentationFormat>On-screen Show (4:3)</PresentationFormat>
  <Paragraphs>302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Century Schoolbook</vt:lpstr>
      <vt:lpstr>Wingdings 2</vt:lpstr>
      <vt:lpstr>View</vt:lpstr>
      <vt:lpstr>Unique Applicability Case Studies</vt:lpstr>
      <vt:lpstr>Presenter</vt:lpstr>
      <vt:lpstr>Unique Applicability</vt:lpstr>
      <vt:lpstr>Coverage in General</vt:lpstr>
      <vt:lpstr>Coverage in General cont.</vt:lpstr>
      <vt:lpstr>Types of Applicability</vt:lpstr>
      <vt:lpstr>Public Transportation Modes</vt:lpstr>
      <vt:lpstr>Case Studies</vt:lpstr>
      <vt:lpstr>Prologue: Average System</vt:lpstr>
      <vt:lpstr>Applicability: Average System</vt:lpstr>
      <vt:lpstr>Case: Taxi Choice</vt:lpstr>
      <vt:lpstr>Applicability: Taxi Choice</vt:lpstr>
      <vt:lpstr>Case: We Bought a Boat!</vt:lpstr>
      <vt:lpstr>Applicability: We Bought a Boat!</vt:lpstr>
      <vt:lpstr>Case: Inclined Plane</vt:lpstr>
      <vt:lpstr>Applicability: Inclined Plane</vt:lpstr>
      <vt:lpstr>Case: Broker-managed Program</vt:lpstr>
      <vt:lpstr>Applicability: Broker-managed Program</vt:lpstr>
      <vt:lpstr>Case: Dangerous Jobs</vt:lpstr>
      <vt:lpstr>Applicability: Dangerous Jobs</vt:lpstr>
      <vt:lpstr>Case: Publicos</vt:lpstr>
      <vt:lpstr>Applicability: Publicos</vt:lpstr>
      <vt:lpstr>Case: Aerial Tramway</vt:lpstr>
      <vt:lpstr>Applicability: Aerial Tramway</vt:lpstr>
      <vt:lpstr>Case: Las Vegas Monorail</vt:lpstr>
      <vt:lpstr>Applicability: Las Vegas Monorail</vt:lpstr>
      <vt:lpstr>Case: Far Far Away</vt:lpstr>
      <vt:lpstr>Applicability: Far Far Away</vt:lpstr>
      <vt:lpstr>Case: State-managed Program</vt:lpstr>
      <vt:lpstr>Applicability: State-managed Program</vt:lpstr>
      <vt:lpstr>Key Takeaways</vt:lpstr>
      <vt:lpstr>Takeaways</vt:lpstr>
      <vt:lpstr>Questions?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Joseph Lofgren</dc:creator>
  <cp:lastModifiedBy>DeCoste, Lori (Volpe)</cp:lastModifiedBy>
  <cp:revision>94</cp:revision>
  <dcterms:created xsi:type="dcterms:W3CDTF">2015-12-27T02:01:12Z</dcterms:created>
  <dcterms:modified xsi:type="dcterms:W3CDTF">2019-03-06T15:35:07Z</dcterms:modified>
</cp:coreProperties>
</file>